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2"/>
  </p:notesMasterIdLst>
  <p:handoutMasterIdLst>
    <p:handoutMasterId r:id="rId23"/>
  </p:handoutMasterIdLst>
  <p:sldIdLst>
    <p:sldId id="256" r:id="rId6"/>
    <p:sldId id="313" r:id="rId7"/>
    <p:sldId id="373" r:id="rId8"/>
    <p:sldId id="372" r:id="rId9"/>
    <p:sldId id="335" r:id="rId10"/>
    <p:sldId id="339" r:id="rId11"/>
    <p:sldId id="343" r:id="rId12"/>
    <p:sldId id="358" r:id="rId13"/>
    <p:sldId id="357" r:id="rId14"/>
    <p:sldId id="362" r:id="rId15"/>
    <p:sldId id="371" r:id="rId16"/>
    <p:sldId id="370" r:id="rId17"/>
    <p:sldId id="374" r:id="rId18"/>
    <p:sldId id="377" r:id="rId19"/>
    <p:sldId id="376" r:id="rId20"/>
    <p:sldId id="3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dirty="0"/>
              <a:t>On the </a:t>
            </a:r>
            <a:r>
              <a:rPr lang="en-NL" dirty="0" err="1"/>
              <a:t>sep</a:t>
            </a:r>
            <a:r>
              <a:rPr lang="en-US" dirty="0"/>
              <a:t>a</a:t>
            </a:r>
            <a:r>
              <a:rPr lang="en-NL" dirty="0"/>
              <a:t>rate parts: </a:t>
            </a:r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This approach is taken to aid clarity of explanation,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but in so doing, can give the impression that individual aspects of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cognition can be understood in isolation from each other. However,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is always important to remember that to properly understand the role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any single aspect of cognition we must appreciate how that role is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dependent upon and interacts with other aspects.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97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DPSD = </a:t>
            </a:r>
            <a:r>
              <a:rPr lang="nl-NL" dirty="0" err="1"/>
              <a:t>dual-process</a:t>
            </a:r>
            <a:r>
              <a:rPr lang="nl-NL" dirty="0"/>
              <a:t> </a:t>
            </a:r>
            <a:r>
              <a:rPr lang="nl-NL" dirty="0" err="1"/>
              <a:t>signal-detection</a:t>
            </a:r>
            <a:endParaRPr lang="nl-NL" dirty="0"/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Inter Var"/>
              </a:rPr>
              <a:t>The dual-process signal-detection (DPSD) model assumes that recognition memory is based on recollection of qualitative information or on a signal-detection-based familiarity process.</a:t>
            </a:r>
            <a:endParaRPr lang="nl-NL" dirty="0"/>
          </a:p>
          <a:p>
            <a:endParaRPr lang="nl-NL" dirty="0"/>
          </a:p>
          <a:p>
            <a:r>
              <a:rPr lang="nl-NL" dirty="0"/>
              <a:t>CDP = </a:t>
            </a:r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dual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en-NL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The dual-process theory of recognition memory holds that recognition ‘decisions’ can be based on either recollection or familiarity, and the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BlinkMacSystemFont"/>
              </a:rPr>
              <a:t>gues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/know/remember procedure is seen as continuous flow and see recollection as a stronger form of familiarity.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What’s important to remember is that the signals stored in the long-term memory is compared to that in the working-memory.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08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40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25.jpe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  <p:sldLayoutId id="214748375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YBlp9SUg8u8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936067"/>
            <a:ext cx="9372600" cy="982134"/>
          </a:xfrm>
        </p:spPr>
        <p:txBody>
          <a:bodyPr vert="horz" lIns="468000" tIns="108000" rIns="468000" bIns="360000" rtlCol="0" anchor="t">
            <a:noAutofit/>
          </a:bodyPr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Cognitive Models of Language Learning &amp; Large Language Models</a:t>
            </a:r>
            <a:endParaRPr lang="en-NL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471334"/>
            <a:ext cx="9372600" cy="1524000"/>
          </a:xfrm>
        </p:spPr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NL" dirty="0"/>
              <a:t>Refresher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B5633-F7D9-5DB9-26E0-FB240C2B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4596BF-2E80-60B8-3B9E-EBA45E592CE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266697" y="1471613"/>
            <a:ext cx="7687182" cy="415448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95C597-8F72-E242-E523-B5FCC5BA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Mirror-Neurons – (learning)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55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E2591-09FB-3071-BC8B-747C98E7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CA804-8070-7776-61D5-04487B78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FB22-FE48-6B9C-57E3-258CFCFF637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start working on use-case 1!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63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63614"/>
            <a:ext cx="9372600" cy="982134"/>
          </a:xfrm>
        </p:spPr>
        <p:txBody>
          <a:bodyPr/>
          <a:lstStyle/>
          <a:p>
            <a:r>
              <a:rPr lang="en-NL" dirty="0"/>
              <a:t>Take a walk of 5 minutes and meet me at the Innovation Square!</a:t>
            </a:r>
          </a:p>
          <a:p>
            <a:r>
              <a:rPr lang="en-NL" dirty="0"/>
              <a:t>Be back in 20 minutes for the perception lecture!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109801"/>
          </a:xfrm>
        </p:spPr>
        <p:txBody>
          <a:bodyPr/>
          <a:lstStyle/>
          <a:p>
            <a:r>
              <a:rPr lang="en-NL" dirty="0"/>
              <a:t>Break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51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5819D-8A0B-1B36-2F35-B6F9EF3C7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How does research into cognitive science drive developments in </a:t>
            </a:r>
            <a:r>
              <a:rPr lang="en-NL" dirty="0" err="1"/>
              <a:t>Artific</a:t>
            </a:r>
            <a:r>
              <a:rPr lang="en-US" dirty="0" err="1"/>
              <a:t>i</a:t>
            </a:r>
            <a:r>
              <a:rPr lang="en-NL" dirty="0"/>
              <a:t>al Intelligence?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E43EF-6BD0-C867-5B89-68154E2E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neural networks and cognition relate?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ACB16-3D6E-AB84-DE8B-195CCC53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01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AAC9E-6C91-ADEC-8F56-415BDCDC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pic>
        <p:nvPicPr>
          <p:cNvPr id="6" name="Online Media 5" title="WINNAAR LVK 2023: Pruuf Mar - Ojjem Blieve Hale (Ysselsteyn)">
            <a:hlinkClick r:id="" action="ppaction://media"/>
            <a:extLst>
              <a:ext uri="{FF2B5EF4-FFF2-40B4-BE49-F238E27FC236}">
                <a16:creationId xmlns:a16="http://schemas.microsoft.com/office/drawing/2014/main" id="{E5F19F13-0C15-1CCF-F145-DF9D2616BC03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2041" y="1280161"/>
            <a:ext cx="8793036" cy="49682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B555AF-C0BB-35C9-CB6B-FC9D0219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C7CA6D-8A7A-D2B7-2510-6DB9A0935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6DD8-4B53-BA2C-E6E8-1F5E685C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0EAE-EF04-EB70-FCBE-0D86ED77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00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A99B6D-A689-EF9F-B073-77EC051D1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9A785-3592-F2A9-E625-9C60ADBD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AE58D-B584-37A4-5A5B-CD052016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454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16F-5FAE-7144-14BB-C0E35D4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96AE-3DEF-EABA-711C-BE06C9F98D9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353553"/>
            <a:ext cx="11144922" cy="4272812"/>
          </a:xfrm>
        </p:spPr>
        <p:txBody>
          <a:bodyPr/>
          <a:lstStyle/>
          <a:p>
            <a:r>
              <a:rPr lang="en-NL" dirty="0"/>
              <a:t>Recap of:</a:t>
            </a:r>
          </a:p>
          <a:p>
            <a:pPr lvl="1"/>
            <a:r>
              <a:rPr lang="en-NL" dirty="0"/>
              <a:t>Book chapter 1 - 5</a:t>
            </a:r>
          </a:p>
          <a:p>
            <a:pPr marL="914400" lvl="2" indent="0">
              <a:buNone/>
            </a:pPr>
            <a:r>
              <a:rPr lang="en-NL" dirty="0"/>
              <a:t>---- SHORT BREAK ----</a:t>
            </a:r>
          </a:p>
          <a:p>
            <a:pPr lvl="1"/>
            <a:r>
              <a:rPr lang="en-NL" dirty="0"/>
              <a:t>Large Language Models &amp; Cognition</a:t>
            </a:r>
          </a:p>
          <a:p>
            <a:pPr lvl="2"/>
            <a:r>
              <a:rPr lang="en-NL" dirty="0"/>
              <a:t>Recurrent Neural Networks</a:t>
            </a:r>
          </a:p>
          <a:p>
            <a:pPr lvl="2"/>
            <a:r>
              <a:rPr lang="en-NL" dirty="0"/>
              <a:t>Transformers</a:t>
            </a:r>
          </a:p>
          <a:p>
            <a:pPr lvl="2"/>
            <a:r>
              <a:rPr lang="en-NL" dirty="0"/>
              <a:t>How they connect</a:t>
            </a:r>
          </a:p>
          <a:p>
            <a:endParaRPr lang="en-NL" dirty="0"/>
          </a:p>
          <a:p>
            <a:r>
              <a:rPr lang="en-NL" dirty="0"/>
              <a:t>Afternoon:</a:t>
            </a:r>
          </a:p>
          <a:p>
            <a:pPr lvl="1"/>
            <a:r>
              <a:rPr lang="en-NL" dirty="0"/>
              <a:t>Use-case 2 walkthrough</a:t>
            </a:r>
          </a:p>
          <a:p>
            <a:pPr lvl="1"/>
            <a:r>
              <a:rPr lang="en-NL" dirty="0"/>
              <a:t>Feedback &amp; Q&amp;A</a:t>
            </a:r>
          </a:p>
          <a:p>
            <a:pPr marL="457200" lvl="1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B14F1-67C8-949F-69FD-AF9B327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90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E848D9-D5D4-4E9A-D6FA-82E29E1B1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How do we acquire meaning?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937F0-5416-8647-2D43-042BF911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we learn language?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ABF3-53A2-C30A-14BD-DE44FB7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0A013-1160-6A54-7E1E-E9F8B8E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344C-7D69-9CD9-48D8-CB861505C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11144922" cy="4717752"/>
          </a:xfrm>
        </p:spPr>
        <p:txBody>
          <a:bodyPr/>
          <a:lstStyle/>
          <a:p>
            <a:r>
              <a:rPr lang="en-GB" dirty="0"/>
              <a:t>Cognitive scientists study intelligence and </a:t>
            </a:r>
            <a:r>
              <a:rPr lang="en-GB" dirty="0" err="1"/>
              <a:t>behavior</a:t>
            </a:r>
            <a:r>
              <a:rPr lang="en-GB" dirty="0"/>
              <a:t>, with a focus on how the nervous systems represent, processes, transforms, stores and </a:t>
            </a:r>
            <a:r>
              <a:rPr lang="en-GB" dirty="0" err="1"/>
              <a:t>recovere</a:t>
            </a:r>
            <a:r>
              <a:rPr lang="en-NL" dirty="0"/>
              <a:t>r</a:t>
            </a:r>
            <a:r>
              <a:rPr lang="en-GB" dirty="0"/>
              <a:t>s information. </a:t>
            </a:r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Essentially, information is captured by ‘sensors’</a:t>
            </a:r>
          </a:p>
          <a:p>
            <a:pPr marL="0" indent="0">
              <a:buNone/>
            </a:pPr>
            <a:r>
              <a:rPr lang="en-NL" dirty="0"/>
              <a:t>from where it is processed and in different ways:</a:t>
            </a:r>
          </a:p>
          <a:p>
            <a:pPr lvl="1"/>
            <a:r>
              <a:rPr lang="en-NL" dirty="0"/>
              <a:t>Like data flowing through an </a:t>
            </a:r>
          </a:p>
          <a:p>
            <a:pPr marL="457200" lvl="1" indent="0">
              <a:buNone/>
            </a:pPr>
            <a:r>
              <a:rPr lang="en-NL" dirty="0"/>
              <a:t>    algorithm!</a:t>
            </a:r>
          </a:p>
          <a:p>
            <a:pPr lvl="1"/>
            <a:r>
              <a:rPr lang="en-NL" dirty="0"/>
              <a:t>Key difference is the human minds </a:t>
            </a:r>
          </a:p>
          <a:p>
            <a:pPr marL="457200" lvl="1" indent="0">
              <a:buNone/>
            </a:pPr>
            <a:r>
              <a:rPr lang="en-NL" dirty="0"/>
              <a:t>    limited processing capacity which is</a:t>
            </a:r>
          </a:p>
          <a:p>
            <a:pPr marL="457200" lvl="1" indent="0">
              <a:buNone/>
            </a:pPr>
            <a:r>
              <a:rPr lang="en-NL" dirty="0"/>
              <a:t>    why we need </a:t>
            </a:r>
            <a:r>
              <a:rPr lang="en-NL" b="1" dirty="0"/>
              <a:t>attention</a:t>
            </a:r>
            <a:r>
              <a:rPr lang="en-NL" dirty="0"/>
              <a:t>! </a:t>
            </a: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NL" b="1" dirty="0">
                <a:sym typeface="Wingdings" panose="05000000000000000000" pitchFamily="2" charset="2"/>
              </a:rPr>
              <a:t>Selection</a:t>
            </a:r>
            <a:r>
              <a:rPr lang="en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NL" dirty="0">
                <a:sym typeface="Wingdings" panose="05000000000000000000" pitchFamily="2" charset="2"/>
              </a:rPr>
              <a:t>Not actually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 parts; nothing is </a:t>
            </a:r>
            <a:r>
              <a:rPr lang="en-NL" dirty="0" err="1">
                <a:sym typeface="Wingdings" panose="05000000000000000000" pitchFamily="2" charset="2"/>
              </a:rPr>
              <a:t>truely</a:t>
            </a:r>
            <a:r>
              <a:rPr lang="en-NL" dirty="0">
                <a:sym typeface="Wingdings" panose="05000000000000000000" pitchFamily="2" charset="2"/>
              </a:rPr>
              <a:t>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rate, but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classification is how humans deal with information  </a:t>
            </a:r>
            <a:r>
              <a:rPr lang="en-NL" dirty="0" err="1">
                <a:sym typeface="Wingdings" panose="05000000000000000000" pitchFamily="2" charset="2"/>
              </a:rPr>
              <a:t>r.i.p.</a:t>
            </a:r>
            <a:r>
              <a:rPr lang="en-NL" dirty="0">
                <a:sym typeface="Wingdings" panose="05000000000000000000" pitchFamily="2" charset="2"/>
              </a:rPr>
              <a:t> us</a:t>
            </a:r>
            <a:endParaRPr lang="en-NL" dirty="0"/>
          </a:p>
          <a:p>
            <a:pPr marL="457200" lvl="1" indent="0">
              <a:buNone/>
            </a:pP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80B2D-F64E-EA17-AE54-230200F8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Cognitive System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440103B0-2F15-AD0E-E4F2-4D4130996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02354" y="2213811"/>
            <a:ext cx="5157036" cy="2844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17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7E500-5CCC-82D7-D5D9-9563099E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F2F85-EA1E-7A42-C5B8-60E3182E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000" dirty="0"/>
              <a:t>How m</a:t>
            </a:r>
            <a:r>
              <a:rPr lang="en-US" sz="4000" dirty="0" err="1"/>
              <a:t>emory</a:t>
            </a:r>
            <a:r>
              <a:rPr lang="en-NL" sz="4000" dirty="0"/>
              <a:t> functions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4B368-12CF-C960-DD0D-B47FA9B0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295400"/>
            <a:ext cx="8242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83745-06EE-6EEA-D6AA-55EA9CC3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BC5D99-B0ED-0BF5-D620-ED418F95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Memory</a:t>
            </a:r>
            <a:r>
              <a:rPr lang="en-US" dirty="0"/>
              <a:t> for Perception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178CC-6836-F144-F141-413A85B7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78489"/>
            <a:ext cx="7767768" cy="469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BF36D-654C-4E68-767A-D843E7C28C37}"/>
              </a:ext>
            </a:extLst>
          </p:cNvPr>
          <p:cNvSpPr txBox="1"/>
          <p:nvPr/>
        </p:nvSpPr>
        <p:spPr>
          <a:xfrm>
            <a:off x="9093121" y="5337830"/>
            <a:ext cx="195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Baddeley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8734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64239-F08F-74BB-5CAB-8EE3920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3EFA5-4D7F-0FA0-CF9F-EA41467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Familiarity</a:t>
            </a:r>
            <a:r>
              <a:rPr lang="nl-NL" sz="3200" dirty="0"/>
              <a:t> vs. </a:t>
            </a:r>
            <a:r>
              <a:rPr lang="nl-NL" sz="3200" dirty="0" err="1"/>
              <a:t>Recollection</a:t>
            </a:r>
            <a:r>
              <a:rPr lang="nl-NL" sz="3200" dirty="0"/>
              <a:t>: The DPSD </a:t>
            </a:r>
            <a:r>
              <a:rPr lang="nl-NL" sz="3200" dirty="0" err="1"/>
              <a:t>and</a:t>
            </a:r>
            <a:r>
              <a:rPr lang="nl-NL" sz="3200" dirty="0"/>
              <a:t> CDP </a:t>
            </a:r>
            <a:r>
              <a:rPr lang="nl-NL" sz="3200" dirty="0" err="1"/>
              <a:t>Models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F79E-3AE5-B766-DA60-D074B091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346661"/>
            <a:ext cx="9970329" cy="44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AE0BB8-3A24-4CA9-18B6-517A4B58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F0E-5390-1969-8FBC-F1B7A8C464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353740"/>
                </a:solidFill>
                <a:latin typeface="ColfaxAI"/>
              </a:rPr>
              <a:t>A</a:t>
            </a: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 type of cognitive strategy in which a person actively engages with their environment in order to acquire new knowledge or information. Can include: 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intentional exploration of unfamiliar surroundings;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taking part in activities that provide new experiences;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and actively seeking out new sources of information</a:t>
            </a:r>
          </a:p>
          <a:p>
            <a:pPr marL="0" indent="-29700">
              <a:buNone/>
            </a:pPr>
            <a:endParaRPr lang="en-US" dirty="0">
              <a:solidFill>
                <a:srgbClr val="353740"/>
              </a:solidFill>
              <a:latin typeface="ColfaxAI"/>
            </a:endParaRPr>
          </a:p>
          <a:p>
            <a:pPr marL="0" indent="-29700">
              <a:buNone/>
            </a:pP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Active sampling is seen as a more efficient way for people to learn and acquire new knowledge as it involves actively engaging with the environment rather than passively absorbing information.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92C3A-E283-106E-EC91-5452075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</a:t>
            </a:r>
            <a:r>
              <a:rPr lang="en-NL" dirty="0"/>
              <a:t> - (Learning)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B616-42B9-D570-EAE4-92A30883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A021A-AB45-654C-530E-8A24B00A8E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8185" y="5372232"/>
            <a:ext cx="2853388" cy="654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Gottlieb, 2018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ECCA5-4CA0-887D-9885-F2A24AF0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chains for sampling and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0626A-EDB7-BB1E-BC54-CF111A067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14" y="1376363"/>
            <a:ext cx="7173760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25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546</Words>
  <Application>Microsoft Office PowerPoint</Application>
  <PresentationFormat>Widescreen</PresentationFormat>
  <Paragraphs>77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BlinkMacSystemFont</vt:lpstr>
      <vt:lpstr>Calibri</vt:lpstr>
      <vt:lpstr>ColfaxAI</vt:lpstr>
      <vt:lpstr>Inter Var</vt:lpstr>
      <vt:lpstr>Open Sans</vt:lpstr>
      <vt:lpstr>Open Sans SemiBold</vt:lpstr>
      <vt:lpstr>Open Sans SemiBold</vt:lpstr>
      <vt:lpstr>SabonMT</vt:lpstr>
      <vt:lpstr>TITLE SIDE</vt:lpstr>
      <vt:lpstr>TEXT SLIDE</vt:lpstr>
      <vt:lpstr>Cognition Fundamentals: Refresher</vt:lpstr>
      <vt:lpstr>Table of Contents</vt:lpstr>
      <vt:lpstr>How do we learn language?</vt:lpstr>
      <vt:lpstr>The Cognitive System</vt:lpstr>
      <vt:lpstr>How memory functions</vt:lpstr>
      <vt:lpstr>Working Memory for Perception</vt:lpstr>
      <vt:lpstr>Familiarity vs. Recollection: The DPSD and CDP Models</vt:lpstr>
      <vt:lpstr>Active Sampling - (Learning)</vt:lpstr>
      <vt:lpstr>Decision chains for sampling and action</vt:lpstr>
      <vt:lpstr>Mirror-Neurons – (learning)</vt:lpstr>
      <vt:lpstr>PowerPoint Presentation</vt:lpstr>
      <vt:lpstr>Break</vt:lpstr>
      <vt:lpstr>How do neural networks and cognition relate?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121</cp:revision>
  <dcterms:created xsi:type="dcterms:W3CDTF">2022-09-13T13:06:59Z</dcterms:created>
  <dcterms:modified xsi:type="dcterms:W3CDTF">2023-03-01T15:01:46Z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